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70" r:id="rId10"/>
    <p:sldId id="271" r:id="rId11"/>
    <p:sldId id="272" r:id="rId12"/>
    <p:sldId id="265" r:id="rId13"/>
    <p:sldId id="266" r:id="rId14"/>
  </p:sldIdLst>
  <p:sldSz cx="18288000" cy="10287000"/>
  <p:notesSz cx="6858000" cy="9144000"/>
  <p:embeddedFontLst>
    <p:embeddedFont>
      <p:font typeface="Montaser Arabic" panose="020B0604020202020204" charset="-78"/>
      <p:regular r:id="rId15"/>
    </p:embeddedFont>
    <p:embeddedFont>
      <p:font typeface="Montaser Arabic Bold" panose="020B0604020202020204" charset="-78"/>
      <p:regular r:id="rId16"/>
    </p:embeddedFont>
    <p:embeddedFont>
      <p:font typeface="Montaser Arabic Semi-Bold" panose="020B0604020202020204" charset="-78"/>
      <p:regular r:id="rId17"/>
    </p:embeddedFont>
    <p:embeddedFont>
      <p:font typeface="Poppins" panose="00000500000000000000" pitchFamily="2" charset="0"/>
      <p:regular r:id="rId18"/>
      <p:bold r:id="rId19"/>
      <p:italic r:id="rId20"/>
      <p:boldItalic r:id="rId21"/>
    </p:embeddedFont>
    <p:embeddedFont>
      <p:font typeface="Poppins Bold" panose="00000800000000000000" charset="0"/>
      <p:regular r:id="rId22"/>
    </p:embeddedFont>
    <p:embeddedFont>
      <p:font typeface="Poppins Medium" panose="00000600000000000000" pitchFamily="2" charset="0"/>
      <p:regular r:id="rId23"/>
      <p: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835" y="10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svg>
</file>

<file path=ppt/media/image12.jpeg>
</file>

<file path=ppt/media/image13.png>
</file>

<file path=ppt/media/image14.jpe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1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sv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1.svg"/><Relationship Id="rId9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19367" y="-352343"/>
            <a:ext cx="10991686" cy="10991686"/>
          </a:xfrm>
          <a:custGeom>
            <a:avLst/>
            <a:gdLst/>
            <a:ahLst/>
            <a:cxnLst/>
            <a:rect l="l" t="t" r="r" b="b"/>
            <a:pathLst>
              <a:path w="10991686" h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290620" y="3086100"/>
            <a:ext cx="4123310" cy="4114800"/>
          </a:xfrm>
          <a:custGeom>
            <a:avLst/>
            <a:gdLst/>
            <a:ahLst/>
            <a:cxnLst/>
            <a:rect l="l" t="t" r="r" b="b"/>
            <a:pathLst>
              <a:path w="4123310" h="4114800">
                <a:moveTo>
                  <a:pt x="0" y="0"/>
                </a:moveTo>
                <a:lnTo>
                  <a:pt x="4123311" y="0"/>
                </a:lnTo>
                <a:lnTo>
                  <a:pt x="4123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8702745" y="2044999"/>
            <a:ext cx="1292271" cy="1261145"/>
          </a:xfrm>
          <a:custGeom>
            <a:avLst/>
            <a:gdLst/>
            <a:ahLst/>
            <a:cxnLst/>
            <a:rect l="l" t="t" r="r" b="b"/>
            <a:pathLst>
              <a:path w="1292271" h="1261145">
                <a:moveTo>
                  <a:pt x="0" y="0"/>
                </a:moveTo>
                <a:lnTo>
                  <a:pt x="1292271" y="0"/>
                </a:lnTo>
                <a:lnTo>
                  <a:pt x="1292271" y="1261145"/>
                </a:lnTo>
                <a:lnTo>
                  <a:pt x="0" y="126114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234" b="-1234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481355" y="3721806"/>
            <a:ext cx="13735049" cy="13176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dirty="0" err="1">
                <a:solidFill>
                  <a:srgbClr val="FFFFFF"/>
                </a:solidFill>
                <a:latin typeface="Times New Roman" panose="02020603050405020304" pitchFamily="18" charset="0"/>
                <a:ea typeface="RQND Pro"/>
                <a:cs typeface="Times New Roman" panose="02020603050405020304" pitchFamily="18" charset="0"/>
                <a:sym typeface="RQND Pro"/>
              </a:rPr>
              <a:t>ĐỒ</a:t>
            </a:r>
            <a:r>
              <a:rPr lang="en-US" sz="8000" dirty="0">
                <a:solidFill>
                  <a:srgbClr val="FFFFFF"/>
                </a:solidFill>
                <a:latin typeface="Times New Roman" panose="02020603050405020304" pitchFamily="18" charset="0"/>
                <a:ea typeface="RQND Pro"/>
                <a:cs typeface="Times New Roman" panose="02020603050405020304" pitchFamily="18" charset="0"/>
                <a:sym typeface="RQND Pro"/>
              </a:rPr>
              <a:t> </a:t>
            </a:r>
            <a:r>
              <a:rPr lang="en-US" sz="8000" dirty="0" err="1">
                <a:solidFill>
                  <a:srgbClr val="FFFFFF"/>
                </a:solidFill>
                <a:latin typeface="Times New Roman" panose="02020603050405020304" pitchFamily="18" charset="0"/>
                <a:ea typeface="RQND Pro"/>
                <a:cs typeface="Times New Roman" panose="02020603050405020304" pitchFamily="18" charset="0"/>
                <a:sym typeface="RQND Pro"/>
              </a:rPr>
              <a:t>ÁN</a:t>
            </a:r>
            <a:r>
              <a:rPr lang="en-US" sz="8000" dirty="0">
                <a:solidFill>
                  <a:srgbClr val="FFFFFF"/>
                </a:solidFill>
                <a:latin typeface="Times New Roman" panose="02020603050405020304" pitchFamily="18" charset="0"/>
                <a:ea typeface="RQND Pro"/>
                <a:cs typeface="Times New Roman" panose="02020603050405020304" pitchFamily="18" charset="0"/>
                <a:sym typeface="RQND Pro"/>
              </a:rPr>
              <a:t> </a:t>
            </a:r>
            <a:r>
              <a:rPr lang="en-US" sz="8000" dirty="0" err="1">
                <a:solidFill>
                  <a:srgbClr val="FFFFFF"/>
                </a:solidFill>
                <a:latin typeface="Times New Roman" panose="02020603050405020304" pitchFamily="18" charset="0"/>
                <a:ea typeface="RQND Pro"/>
                <a:cs typeface="Times New Roman" panose="02020603050405020304" pitchFamily="18" charset="0"/>
                <a:sym typeface="RQND Pro"/>
              </a:rPr>
              <a:t>TỐT</a:t>
            </a:r>
            <a:r>
              <a:rPr lang="en-US" sz="8000" dirty="0">
                <a:solidFill>
                  <a:srgbClr val="FFFFFF"/>
                </a:solidFill>
                <a:latin typeface="Times New Roman" panose="02020603050405020304" pitchFamily="18" charset="0"/>
                <a:ea typeface="RQND Pro"/>
                <a:cs typeface="Times New Roman" panose="02020603050405020304" pitchFamily="18" charset="0"/>
                <a:sym typeface="RQND Pro"/>
              </a:rPr>
              <a:t> </a:t>
            </a:r>
            <a:r>
              <a:rPr lang="en-US" sz="8000" dirty="0" err="1">
                <a:solidFill>
                  <a:srgbClr val="FFFFFF"/>
                </a:solidFill>
                <a:latin typeface="Times New Roman" panose="02020603050405020304" pitchFamily="18" charset="0"/>
                <a:ea typeface="RQND Pro"/>
                <a:cs typeface="Times New Roman" panose="02020603050405020304" pitchFamily="18" charset="0"/>
                <a:sym typeface="RQND Pro"/>
              </a:rPr>
              <a:t>NGHIỆP</a:t>
            </a:r>
            <a:endParaRPr lang="en-US" sz="8000" dirty="0">
              <a:solidFill>
                <a:srgbClr val="FFFFFF"/>
              </a:solidFill>
              <a:latin typeface="Times New Roman" panose="02020603050405020304" pitchFamily="18" charset="0"/>
              <a:ea typeface="RQND Pro"/>
              <a:cs typeface="Times New Roman" panose="02020603050405020304" pitchFamily="18" charset="0"/>
              <a:sym typeface="RQND Pr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116338" y="5481231"/>
            <a:ext cx="14420859" cy="13091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87"/>
              </a:lnSpc>
              <a:spcBef>
                <a:spcPct val="0"/>
              </a:spcBef>
            </a:pPr>
            <a:r>
              <a:rPr lang="en-US" sz="3777" b="1" dirty="0" err="1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XÂY</a:t>
            </a:r>
            <a:r>
              <a:rPr lang="en-US" sz="3777" b="1" dirty="0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 </a:t>
            </a:r>
            <a:r>
              <a:rPr lang="en-US" sz="3777" b="1" dirty="0" err="1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DỰNG</a:t>
            </a:r>
            <a:r>
              <a:rPr lang="en-US" sz="3777" b="1" dirty="0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 WEBSITE </a:t>
            </a:r>
            <a:r>
              <a:rPr lang="en-US" sz="3777" b="1" dirty="0" err="1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THI</a:t>
            </a:r>
            <a:r>
              <a:rPr lang="en-US" sz="3777" b="1" dirty="0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 </a:t>
            </a:r>
            <a:r>
              <a:rPr lang="en-US" sz="3777" b="1" dirty="0" err="1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CHỨNG</a:t>
            </a:r>
            <a:r>
              <a:rPr lang="en-US" sz="3777" b="1" dirty="0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 </a:t>
            </a:r>
            <a:r>
              <a:rPr lang="en-US" sz="3777" b="1" dirty="0" err="1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CHỈ</a:t>
            </a:r>
            <a:r>
              <a:rPr lang="en-US" sz="3777" b="1" dirty="0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 </a:t>
            </a:r>
            <a:r>
              <a:rPr lang="en-US" sz="3777" b="1" dirty="0" err="1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NGOẠI</a:t>
            </a:r>
            <a:r>
              <a:rPr lang="en-US" sz="3777" b="1" dirty="0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 </a:t>
            </a:r>
            <a:r>
              <a:rPr lang="en-US" sz="3777" b="1" dirty="0" err="1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NGỮ</a:t>
            </a:r>
            <a:r>
              <a:rPr lang="en-US" sz="3777" b="1" dirty="0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 </a:t>
            </a:r>
            <a:r>
              <a:rPr lang="en-US" sz="3777" b="1" dirty="0" err="1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SỬ</a:t>
            </a:r>
            <a:r>
              <a:rPr lang="en-US" sz="3777" b="1" dirty="0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 </a:t>
            </a:r>
            <a:r>
              <a:rPr lang="en-US" sz="3777" b="1" dirty="0" err="1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DỤNG</a:t>
            </a:r>
            <a:r>
              <a:rPr lang="en-US" sz="3777" b="1" dirty="0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 </a:t>
            </a:r>
            <a:r>
              <a:rPr lang="en-US" sz="3777" b="1" dirty="0" err="1">
                <a:solidFill>
                  <a:srgbClr val="FFFFFF"/>
                </a:solidFill>
                <a:latin typeface="Montaser Arabic Semi-Bold"/>
                <a:ea typeface="Montaser Arabic Semi-Bold"/>
                <a:cs typeface="Montaser Arabic Semi-Bold"/>
                <a:sym typeface="Montaser Arabic Semi-Bold"/>
              </a:rPr>
              <a:t>ASP.NET</a:t>
            </a:r>
            <a:endParaRPr lang="en-US" sz="3777" b="1" dirty="0">
              <a:solidFill>
                <a:srgbClr val="FFFFFF"/>
              </a:solidFill>
              <a:latin typeface="Montaser Arabic Semi-Bold"/>
              <a:ea typeface="Montaser Arabic Semi-Bold"/>
              <a:cs typeface="Montaser Arabic Semi-Bold"/>
              <a:sym typeface="Montaser Arabic Semi-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4951492" y="7864868"/>
            <a:ext cx="9008862" cy="17990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ea typeface="Montaser Arabic"/>
                <a:cs typeface="Arial" panose="020B0604020202020204" pitchFamily="34" charset="0"/>
                <a:sym typeface="Montaser Arabic"/>
              </a:rPr>
              <a:t>GVHD: TS. ĐẶNG </a:t>
            </a:r>
            <a:r>
              <a:rPr lang="en-US" sz="3200" dirty="0" err="1">
                <a:solidFill>
                  <a:srgbClr val="FFFFFF"/>
                </a:solidFill>
                <a:latin typeface="Arial" panose="020B0604020202020204" pitchFamily="34" charset="0"/>
                <a:ea typeface="Montaser Arabic"/>
                <a:cs typeface="Arial" panose="020B0604020202020204" pitchFamily="34" charset="0"/>
                <a:sym typeface="Montaser Arabic"/>
              </a:rPr>
              <a:t>TRỌNG</a:t>
            </a:r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ea typeface="Montaser Arabic"/>
                <a:cs typeface="Arial" panose="020B0604020202020204" pitchFamily="34" charset="0"/>
                <a:sym typeface="Montaser Arabic"/>
              </a:rPr>
              <a:t> </a:t>
            </a:r>
            <a:r>
              <a:rPr lang="en-US" sz="3200" dirty="0" err="1">
                <a:solidFill>
                  <a:srgbClr val="FFFFFF"/>
                </a:solidFill>
                <a:latin typeface="Arial" panose="020B0604020202020204" pitchFamily="34" charset="0"/>
                <a:ea typeface="Montaser Arabic"/>
                <a:cs typeface="Arial" panose="020B0604020202020204" pitchFamily="34" charset="0"/>
                <a:sym typeface="Montaser Arabic"/>
              </a:rPr>
              <a:t>HỢP</a:t>
            </a:r>
            <a:endParaRPr lang="en-US" sz="3200" dirty="0">
              <a:solidFill>
                <a:srgbClr val="FFFFFF"/>
              </a:solidFill>
              <a:latin typeface="Arial" panose="020B0604020202020204" pitchFamily="34" charset="0"/>
              <a:ea typeface="Montaser Arabic"/>
              <a:cs typeface="Arial" panose="020B0604020202020204" pitchFamily="34" charset="0"/>
              <a:sym typeface="Montaser Arabic"/>
            </a:endParaRPr>
          </a:p>
          <a:p>
            <a:pPr algn="ctr">
              <a:lnSpc>
                <a:spcPts val="2800"/>
              </a:lnSpc>
            </a:pPr>
            <a:endParaRPr lang="en-US" sz="3200" dirty="0">
              <a:solidFill>
                <a:srgbClr val="FFFFFF"/>
              </a:solidFill>
              <a:latin typeface="Arial" panose="020B0604020202020204" pitchFamily="34" charset="0"/>
              <a:ea typeface="Montaser Arabic"/>
              <a:cs typeface="Arial" panose="020B0604020202020204" pitchFamily="34" charset="0"/>
              <a:sym typeface="Montaser Arabic"/>
            </a:endParaRPr>
          </a:p>
          <a:p>
            <a:pPr algn="ctr">
              <a:lnSpc>
                <a:spcPts val="2800"/>
              </a:lnSpc>
            </a:pPr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ea typeface="Montaser Arabic"/>
                <a:cs typeface="Arial" panose="020B0604020202020204" pitchFamily="34" charset="0"/>
                <a:sym typeface="Montaser Arabic"/>
              </a:rPr>
              <a:t>SINH VIÊN: Nguyễn Xuân </a:t>
            </a:r>
            <a:r>
              <a:rPr lang="en-US" sz="3200" dirty="0" err="1">
                <a:solidFill>
                  <a:srgbClr val="FFFFFF"/>
                </a:solidFill>
                <a:latin typeface="Arial" panose="020B0604020202020204" pitchFamily="34" charset="0"/>
                <a:ea typeface="Montaser Arabic"/>
                <a:cs typeface="Arial" panose="020B0604020202020204" pitchFamily="34" charset="0"/>
                <a:sym typeface="Montaser Arabic"/>
              </a:rPr>
              <a:t>Phú</a:t>
            </a:r>
            <a:endParaRPr lang="en-US" sz="3200" dirty="0">
              <a:solidFill>
                <a:srgbClr val="FFFFFF"/>
              </a:solidFill>
              <a:latin typeface="Arial" panose="020B0604020202020204" pitchFamily="34" charset="0"/>
              <a:ea typeface="Montaser Arabic"/>
              <a:cs typeface="Arial" panose="020B0604020202020204" pitchFamily="34" charset="0"/>
              <a:sym typeface="Montaser Arabic"/>
            </a:endParaRPr>
          </a:p>
          <a:p>
            <a:pPr algn="ctr">
              <a:lnSpc>
                <a:spcPts val="2800"/>
              </a:lnSpc>
            </a:pPr>
            <a:endParaRPr lang="en-US" sz="3200" dirty="0">
              <a:solidFill>
                <a:srgbClr val="FFFFFF"/>
              </a:solidFill>
              <a:latin typeface="Arial" panose="020B0604020202020204" pitchFamily="34" charset="0"/>
              <a:ea typeface="Montaser Arabic"/>
              <a:cs typeface="Arial" panose="020B0604020202020204" pitchFamily="34" charset="0"/>
              <a:sym typeface="Montaser Arabic"/>
            </a:endParaRP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3200" dirty="0" err="1">
                <a:solidFill>
                  <a:srgbClr val="FFFFFF"/>
                </a:solidFill>
                <a:latin typeface="Arial" panose="020B0604020202020204" pitchFamily="34" charset="0"/>
                <a:ea typeface="Montaser Arabic"/>
                <a:cs typeface="Arial" panose="020B0604020202020204" pitchFamily="34" charset="0"/>
                <a:sym typeface="Montaser Arabic"/>
              </a:rPr>
              <a:t>MÃ</a:t>
            </a:r>
            <a:r>
              <a:rPr lang="en-US" sz="3200" dirty="0">
                <a:solidFill>
                  <a:srgbClr val="FFFFFF"/>
                </a:solidFill>
                <a:latin typeface="Arial" panose="020B0604020202020204" pitchFamily="34" charset="0"/>
                <a:ea typeface="Montaser Arabic"/>
                <a:cs typeface="Arial" panose="020B0604020202020204" pitchFamily="34" charset="0"/>
                <a:sym typeface="Montaser Arabic"/>
              </a:rPr>
              <a:t> SINH VIÊN: 2021602332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419600" y="681382"/>
            <a:ext cx="10354897" cy="8610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7"/>
              </a:lnSpc>
            </a:pPr>
            <a:r>
              <a:rPr lang="en-US" sz="2477" b="1" spc="247" dirty="0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TRƯỜNG </a:t>
            </a:r>
            <a:r>
              <a:rPr lang="en-US" sz="2477" b="1" spc="247" dirty="0" err="1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ĐẠI</a:t>
            </a:r>
            <a:r>
              <a:rPr lang="en-US" sz="2477" b="1" spc="247" dirty="0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 HỌC CÔNG </a:t>
            </a:r>
            <a:r>
              <a:rPr lang="en-US" sz="2477" b="1" spc="247" dirty="0" err="1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NGHIỆP</a:t>
            </a:r>
            <a:r>
              <a:rPr lang="en-US" sz="2477" b="1" spc="247" dirty="0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 HÀ </a:t>
            </a:r>
            <a:r>
              <a:rPr lang="en-US" sz="2477" b="1" spc="247" dirty="0" err="1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NỘI</a:t>
            </a:r>
            <a:endParaRPr lang="en-US" sz="2477" b="1" spc="247" dirty="0">
              <a:solidFill>
                <a:srgbClr val="FFFFFF"/>
              </a:solidFill>
              <a:latin typeface="Montaser Arabic Bold"/>
              <a:ea typeface="Montaser Arabic Bold"/>
              <a:cs typeface="Montaser Arabic Bold"/>
              <a:sym typeface="Montaser Arabic Bold"/>
            </a:endParaRPr>
          </a:p>
          <a:p>
            <a:pPr algn="ctr">
              <a:lnSpc>
                <a:spcPts val="3467"/>
              </a:lnSpc>
              <a:spcBef>
                <a:spcPct val="0"/>
              </a:spcBef>
            </a:pPr>
            <a:r>
              <a:rPr lang="en-US" sz="2477" b="1" spc="247" dirty="0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KHOA CÔNG </a:t>
            </a:r>
            <a:r>
              <a:rPr lang="en-US" sz="2477" b="1" spc="247" dirty="0" err="1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NGHỆ</a:t>
            </a:r>
            <a:r>
              <a:rPr lang="en-US" sz="2477" b="1" spc="247" dirty="0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rPr>
              <a:t> THÔNG TIN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825953-99D9-84C0-29DD-23BCF0C5D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F2A4649-33EF-A0E9-3B1D-F045B0FD85F6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2E589CF8-8709-57B0-E003-7AB5FEB4BD5B}"/>
              </a:ext>
            </a:extLst>
          </p:cNvPr>
          <p:cNvSpPr/>
          <p:nvPr/>
        </p:nvSpPr>
        <p:spPr>
          <a:xfrm>
            <a:off x="1089514" y="182000"/>
            <a:ext cx="16581124" cy="11064132"/>
          </a:xfrm>
          <a:custGeom>
            <a:avLst/>
            <a:gdLst/>
            <a:ahLst/>
            <a:cxnLst/>
            <a:rect l="l" t="t" r="r" b="b"/>
            <a:pathLst>
              <a:path w="16581124" h="11064132">
                <a:moveTo>
                  <a:pt x="0" y="0"/>
                </a:moveTo>
                <a:lnTo>
                  <a:pt x="16581124" y="0"/>
                </a:lnTo>
                <a:lnTo>
                  <a:pt x="16581124" y="11064131"/>
                </a:lnTo>
                <a:lnTo>
                  <a:pt x="0" y="1106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D7DFB783-6CD7-A7FC-4E32-0CA40BAC685E}"/>
              </a:ext>
            </a:extLst>
          </p:cNvPr>
          <p:cNvSpPr/>
          <p:nvPr/>
        </p:nvSpPr>
        <p:spPr>
          <a:xfrm>
            <a:off x="0" y="182000"/>
            <a:ext cx="1696903" cy="1693401"/>
          </a:xfrm>
          <a:custGeom>
            <a:avLst/>
            <a:gdLst/>
            <a:ahLst/>
            <a:cxnLst/>
            <a:rect l="l" t="t" r="r" b="b"/>
            <a:pathLst>
              <a:path w="1696903" h="1693401">
                <a:moveTo>
                  <a:pt x="0" y="0"/>
                </a:moveTo>
                <a:lnTo>
                  <a:pt x="1696903" y="0"/>
                </a:lnTo>
                <a:lnTo>
                  <a:pt x="1696903" y="1693400"/>
                </a:lnTo>
                <a:lnTo>
                  <a:pt x="0" y="1693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639C3F-3BA6-D958-5015-CAC5303539A5}"/>
              </a:ext>
            </a:extLst>
          </p:cNvPr>
          <p:cNvSpPr txBox="1"/>
          <p:nvPr/>
        </p:nvSpPr>
        <p:spPr>
          <a:xfrm>
            <a:off x="3581400" y="1255217"/>
            <a:ext cx="1047896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2.2. Quan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bảng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</a:t>
            </a:r>
            <a:endParaRPr lang="en-US" sz="4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508BFC-5072-941C-F54A-B99B7FD3F7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05180" y="2781300"/>
            <a:ext cx="8277640" cy="507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132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D5953-83E8-9EF9-CA13-36527F6D4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425B5B5-D997-BA02-5160-3DAEC9B6DEA5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EA474EEB-991F-0437-F607-F83CD3712A65}"/>
              </a:ext>
            </a:extLst>
          </p:cNvPr>
          <p:cNvSpPr/>
          <p:nvPr/>
        </p:nvSpPr>
        <p:spPr>
          <a:xfrm>
            <a:off x="1089514" y="182000"/>
            <a:ext cx="16581124" cy="11064132"/>
          </a:xfrm>
          <a:custGeom>
            <a:avLst/>
            <a:gdLst/>
            <a:ahLst/>
            <a:cxnLst/>
            <a:rect l="l" t="t" r="r" b="b"/>
            <a:pathLst>
              <a:path w="16581124" h="11064132">
                <a:moveTo>
                  <a:pt x="0" y="0"/>
                </a:moveTo>
                <a:lnTo>
                  <a:pt x="16581124" y="0"/>
                </a:lnTo>
                <a:lnTo>
                  <a:pt x="16581124" y="11064131"/>
                </a:lnTo>
                <a:lnTo>
                  <a:pt x="0" y="1106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C2751998-ECAB-6F8C-288D-237F8E13DBB1}"/>
              </a:ext>
            </a:extLst>
          </p:cNvPr>
          <p:cNvSpPr/>
          <p:nvPr/>
        </p:nvSpPr>
        <p:spPr>
          <a:xfrm>
            <a:off x="0" y="182000"/>
            <a:ext cx="1696903" cy="1693401"/>
          </a:xfrm>
          <a:custGeom>
            <a:avLst/>
            <a:gdLst/>
            <a:ahLst/>
            <a:cxnLst/>
            <a:rect l="l" t="t" r="r" b="b"/>
            <a:pathLst>
              <a:path w="1696903" h="1693401">
                <a:moveTo>
                  <a:pt x="0" y="0"/>
                </a:moveTo>
                <a:lnTo>
                  <a:pt x="1696903" y="0"/>
                </a:lnTo>
                <a:lnTo>
                  <a:pt x="1696903" y="1693400"/>
                </a:lnTo>
                <a:lnTo>
                  <a:pt x="0" y="1693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EBBDCB-C335-F1B7-34D3-B59C3B3D542F}"/>
              </a:ext>
            </a:extLst>
          </p:cNvPr>
          <p:cNvSpPr txBox="1"/>
          <p:nvPr/>
        </p:nvSpPr>
        <p:spPr>
          <a:xfrm>
            <a:off x="3581400" y="1255217"/>
            <a:ext cx="12801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2.3. Quan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bảng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làm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</a:t>
            </a:r>
            <a:endParaRPr lang="en-US" sz="4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E9D322-E5DE-8995-15FB-568098A901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84607" y="2781300"/>
            <a:ext cx="6718786" cy="524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242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89514" y="182000"/>
            <a:ext cx="16581124" cy="11064132"/>
          </a:xfrm>
          <a:custGeom>
            <a:avLst/>
            <a:gdLst/>
            <a:ahLst/>
            <a:cxnLst/>
            <a:rect l="l" t="t" r="r" b="b"/>
            <a:pathLst>
              <a:path w="16581124" h="11064132">
                <a:moveTo>
                  <a:pt x="0" y="0"/>
                </a:moveTo>
                <a:lnTo>
                  <a:pt x="16581124" y="0"/>
                </a:lnTo>
                <a:lnTo>
                  <a:pt x="16581124" y="11064131"/>
                </a:lnTo>
                <a:lnTo>
                  <a:pt x="0" y="1106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182000"/>
            <a:ext cx="1696903" cy="1693401"/>
          </a:xfrm>
          <a:custGeom>
            <a:avLst/>
            <a:gdLst/>
            <a:ahLst/>
            <a:cxnLst/>
            <a:rect l="l" t="t" r="r" b="b"/>
            <a:pathLst>
              <a:path w="1696903" h="1693401">
                <a:moveTo>
                  <a:pt x="0" y="0"/>
                </a:moveTo>
                <a:lnTo>
                  <a:pt x="1696903" y="0"/>
                </a:lnTo>
                <a:lnTo>
                  <a:pt x="1696903" y="1693400"/>
                </a:lnTo>
                <a:lnTo>
                  <a:pt x="0" y="1693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992988" y="5173557"/>
            <a:ext cx="14774175" cy="690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00"/>
              </a:lnSpc>
            </a:pPr>
            <a:r>
              <a:rPr lang="en-US" sz="7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3. DEMO </a:t>
            </a:r>
            <a:r>
              <a:rPr lang="en-US" sz="75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SẢN</a:t>
            </a:r>
            <a:r>
              <a:rPr lang="en-US" sz="7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75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PHẨM</a:t>
            </a:r>
            <a:endParaRPr lang="en-US" sz="75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519367" y="-352343"/>
            <a:ext cx="10991686" cy="10991686"/>
          </a:xfrm>
          <a:custGeom>
            <a:avLst/>
            <a:gdLst/>
            <a:ahLst/>
            <a:cxnLst/>
            <a:rect l="l" t="t" r="r" b="b"/>
            <a:pathLst>
              <a:path w="10991686" h="10991686">
                <a:moveTo>
                  <a:pt x="0" y="0"/>
                </a:moveTo>
                <a:lnTo>
                  <a:pt x="10991686" y="0"/>
                </a:lnTo>
                <a:lnTo>
                  <a:pt x="10991686" y="10991686"/>
                </a:lnTo>
                <a:lnTo>
                  <a:pt x="0" y="1099168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9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521383" y="2644476"/>
            <a:ext cx="4123310" cy="4114800"/>
          </a:xfrm>
          <a:custGeom>
            <a:avLst/>
            <a:gdLst/>
            <a:ahLst/>
            <a:cxnLst/>
            <a:rect l="l" t="t" r="r" b="b"/>
            <a:pathLst>
              <a:path w="4123310" h="4114800">
                <a:moveTo>
                  <a:pt x="0" y="0"/>
                </a:moveTo>
                <a:lnTo>
                  <a:pt x="4123311" y="0"/>
                </a:lnTo>
                <a:lnTo>
                  <a:pt x="4123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027783" y="3736975"/>
            <a:ext cx="12232434" cy="2841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99"/>
              </a:lnSpc>
            </a:pPr>
            <a:r>
              <a:rPr lang="en-US" sz="9999" b="1" spc="34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Em xin chân thành cảm ơn</a:t>
            </a:r>
          </a:p>
        </p:txBody>
      </p:sp>
      <p:sp>
        <p:nvSpPr>
          <p:cNvPr id="6" name="Freeform 6"/>
          <p:cNvSpPr/>
          <p:nvPr/>
        </p:nvSpPr>
        <p:spPr>
          <a:xfrm>
            <a:off x="1028700" y="0"/>
            <a:ext cx="16581124" cy="11064132"/>
          </a:xfrm>
          <a:custGeom>
            <a:avLst/>
            <a:gdLst/>
            <a:ahLst/>
            <a:cxnLst/>
            <a:rect l="l" t="t" r="r" b="b"/>
            <a:pathLst>
              <a:path w="16581124" h="11064132">
                <a:moveTo>
                  <a:pt x="0" y="0"/>
                </a:moveTo>
                <a:lnTo>
                  <a:pt x="16581124" y="0"/>
                </a:lnTo>
                <a:lnTo>
                  <a:pt x="16581124" y="11064132"/>
                </a:lnTo>
                <a:lnTo>
                  <a:pt x="0" y="110641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2311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437498" y="-560877"/>
            <a:ext cx="10753446" cy="10753446"/>
          </a:xfrm>
          <a:custGeom>
            <a:avLst/>
            <a:gdLst/>
            <a:ahLst/>
            <a:cxnLst/>
            <a:rect l="l" t="t" r="r" b="b"/>
            <a:pathLst>
              <a:path w="10753446" h="10753446">
                <a:moveTo>
                  <a:pt x="0" y="0"/>
                </a:moveTo>
                <a:lnTo>
                  <a:pt x="10753447" y="0"/>
                </a:lnTo>
                <a:lnTo>
                  <a:pt x="10753447" y="10753447"/>
                </a:lnTo>
                <a:lnTo>
                  <a:pt x="0" y="107534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4000"/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827356" y="5741512"/>
            <a:ext cx="4123310" cy="4114800"/>
          </a:xfrm>
          <a:custGeom>
            <a:avLst/>
            <a:gdLst/>
            <a:ahLst/>
            <a:cxnLst/>
            <a:rect l="l" t="t" r="r" b="b"/>
            <a:pathLst>
              <a:path w="4123310" h="4114800">
                <a:moveTo>
                  <a:pt x="0" y="0"/>
                </a:moveTo>
                <a:lnTo>
                  <a:pt x="4123311" y="0"/>
                </a:lnTo>
                <a:lnTo>
                  <a:pt x="412331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00858" y="2860241"/>
            <a:ext cx="1696903" cy="1693401"/>
          </a:xfrm>
          <a:custGeom>
            <a:avLst/>
            <a:gdLst/>
            <a:ahLst/>
            <a:cxnLst/>
            <a:rect l="l" t="t" r="r" b="b"/>
            <a:pathLst>
              <a:path w="1696903" h="1693401">
                <a:moveTo>
                  <a:pt x="0" y="0"/>
                </a:moveTo>
                <a:lnTo>
                  <a:pt x="1696903" y="0"/>
                </a:lnTo>
                <a:lnTo>
                  <a:pt x="1696903" y="1693401"/>
                </a:lnTo>
                <a:lnTo>
                  <a:pt x="0" y="16934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2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25059" y="838200"/>
            <a:ext cx="10437882" cy="125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  <a:spcBef>
                <a:spcPct val="0"/>
              </a:spcBef>
            </a:pPr>
            <a:r>
              <a:rPr lang="en-US" sz="69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NỘI DUNG CHÍNH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787549" y="3681542"/>
            <a:ext cx="7472769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999"/>
              </a:lnSpc>
            </a:pPr>
            <a:r>
              <a:rPr lang="en-US" sz="3999">
                <a:solidFill>
                  <a:srgbClr val="FFFFFF"/>
                </a:solidFill>
                <a:latin typeface="Montaser Arabic"/>
                <a:ea typeface="Montaser Arabic"/>
                <a:cs typeface="Montaser Arabic"/>
                <a:sym typeface="Montaser Arabic"/>
              </a:rPr>
              <a:t>1. Tổng quan về công nghệ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787549" y="4616450"/>
            <a:ext cx="8610161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999"/>
              </a:lnSpc>
            </a:pPr>
            <a:r>
              <a:rPr lang="en-US" sz="3999">
                <a:solidFill>
                  <a:srgbClr val="FFFFFF"/>
                </a:solidFill>
                <a:latin typeface="Montaser Arabic"/>
                <a:ea typeface="Montaser Arabic"/>
                <a:cs typeface="Montaser Arabic"/>
                <a:sym typeface="Montaser Arabic"/>
              </a:rPr>
              <a:t>2. Phân tích thiết kế hệ thống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87549" y="5629275"/>
            <a:ext cx="9039843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999"/>
              </a:lnSpc>
            </a:pPr>
            <a:endParaRPr lang="en-US" sz="3999" dirty="0">
              <a:solidFill>
                <a:srgbClr val="FFFFFF"/>
              </a:solidFill>
              <a:latin typeface="Montaser Arabic"/>
              <a:ea typeface="Montaser Arabic"/>
              <a:cs typeface="Montaser Arabic"/>
              <a:sym typeface="Montaser Arabic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2796821" y="5772950"/>
            <a:ext cx="7472769" cy="32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999"/>
              </a:lnSpc>
            </a:pPr>
            <a:r>
              <a:rPr lang="en-US" sz="3999" dirty="0">
                <a:solidFill>
                  <a:srgbClr val="FFFFFF"/>
                </a:solidFill>
                <a:latin typeface="Montaser Arabic"/>
                <a:ea typeface="Montaser Arabic"/>
                <a:cs typeface="Montaser Arabic"/>
                <a:sym typeface="Montaser Arabic"/>
              </a:rPr>
              <a:t>3. Demo </a:t>
            </a:r>
            <a:r>
              <a:rPr lang="en-US" sz="3999" dirty="0" err="1">
                <a:solidFill>
                  <a:srgbClr val="FFFFFF"/>
                </a:solidFill>
                <a:latin typeface="Montaser Arabic"/>
                <a:ea typeface="Montaser Arabic"/>
                <a:cs typeface="Montaser Arabic"/>
                <a:sym typeface="Montaser Arabic"/>
              </a:rPr>
              <a:t>sản</a:t>
            </a:r>
            <a:r>
              <a:rPr lang="en-US" sz="3999" dirty="0">
                <a:solidFill>
                  <a:srgbClr val="FFFFFF"/>
                </a:solidFill>
                <a:latin typeface="Montaser Arabic"/>
                <a:ea typeface="Montaser Arabic"/>
                <a:cs typeface="Montaser Arabic"/>
                <a:sym typeface="Montaser Arabic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Montaser Arabic"/>
                <a:ea typeface="Montaser Arabic"/>
                <a:cs typeface="Montaser Arabic"/>
                <a:sym typeface="Montaser Arabic"/>
              </a:rPr>
              <a:t>phẩm</a:t>
            </a:r>
            <a:endParaRPr lang="en-US" sz="3999" dirty="0">
              <a:solidFill>
                <a:srgbClr val="FFFFFF"/>
              </a:solidFill>
              <a:latin typeface="Montaser Arabic"/>
              <a:ea typeface="Montaser Arabic"/>
              <a:cs typeface="Montaser Arabic"/>
              <a:sym typeface="Montaser Arabic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2163208" y="2860241"/>
            <a:ext cx="4971737" cy="5299332"/>
          </a:xfrm>
          <a:custGeom>
            <a:avLst/>
            <a:gdLst/>
            <a:ahLst/>
            <a:cxnLst/>
            <a:rect l="l" t="t" r="r" b="b"/>
            <a:pathLst>
              <a:path w="4971737" h="5299332">
                <a:moveTo>
                  <a:pt x="0" y="0"/>
                </a:moveTo>
                <a:lnTo>
                  <a:pt x="4971737" y="0"/>
                </a:lnTo>
                <a:lnTo>
                  <a:pt x="4971737" y="5299333"/>
                </a:lnTo>
                <a:lnTo>
                  <a:pt x="0" y="52993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85800" y="1298284"/>
            <a:ext cx="16581124" cy="11064132"/>
          </a:xfrm>
          <a:custGeom>
            <a:avLst/>
            <a:gdLst/>
            <a:ahLst/>
            <a:cxnLst/>
            <a:rect l="l" t="t" r="r" b="b"/>
            <a:pathLst>
              <a:path w="16581124" h="11064132">
                <a:moveTo>
                  <a:pt x="0" y="0"/>
                </a:moveTo>
                <a:lnTo>
                  <a:pt x="16581124" y="0"/>
                </a:lnTo>
                <a:lnTo>
                  <a:pt x="16581124" y="11064131"/>
                </a:lnTo>
                <a:lnTo>
                  <a:pt x="0" y="1106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182000"/>
            <a:ext cx="1696903" cy="1693401"/>
          </a:xfrm>
          <a:custGeom>
            <a:avLst/>
            <a:gdLst/>
            <a:ahLst/>
            <a:cxnLst/>
            <a:rect l="l" t="t" r="r" b="b"/>
            <a:pathLst>
              <a:path w="1696903" h="1693401">
                <a:moveTo>
                  <a:pt x="0" y="0"/>
                </a:moveTo>
                <a:lnTo>
                  <a:pt x="1696903" y="0"/>
                </a:lnTo>
                <a:lnTo>
                  <a:pt x="1696903" y="1693400"/>
                </a:lnTo>
                <a:lnTo>
                  <a:pt x="0" y="1693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381972" y="755359"/>
            <a:ext cx="9317400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ctr">
              <a:lnSpc>
                <a:spcPts val="4200"/>
              </a:lnSpc>
              <a:spcBef>
                <a:spcPct val="0"/>
              </a:spcBef>
              <a:buAutoNum type="arabicPeriod"/>
            </a:pPr>
            <a:r>
              <a:rPr lang="en-US" sz="3000" b="1" spc="1088" dirty="0" err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TỔNG</a:t>
            </a:r>
            <a:r>
              <a:rPr lang="en-US" sz="3000" b="1" spc="1088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QUAN </a:t>
            </a:r>
            <a:r>
              <a:rPr lang="en-US" sz="3000" b="1" spc="1088" dirty="0" err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VÀ</a:t>
            </a:r>
            <a:r>
              <a:rPr lang="en-US" sz="3000" b="1" spc="1088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CÔNG </a:t>
            </a:r>
            <a:r>
              <a:rPr lang="en-US" sz="3000" b="1" spc="1088" dirty="0" err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NGHỆ</a:t>
            </a:r>
            <a:endParaRPr lang="en-US" sz="3000" b="1" spc="1088" dirty="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569571" y="2904561"/>
            <a:ext cx="11621009" cy="5734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1.1 </a:t>
            </a:r>
            <a:r>
              <a:rPr lang="en-US" sz="35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Lí</a:t>
            </a:r>
            <a:r>
              <a:rPr lang="en-US" sz="35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do </a:t>
            </a:r>
            <a:r>
              <a:rPr lang="en-US" sz="35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chọn</a:t>
            </a:r>
            <a:r>
              <a:rPr lang="en-US" sz="35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đề</a:t>
            </a:r>
            <a:r>
              <a:rPr lang="en-US" sz="35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tài</a:t>
            </a:r>
            <a:endParaRPr lang="en-US" sz="35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596022" y="3821163"/>
            <a:ext cx="11568108" cy="418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8" lvl="1" indent="-269874" algn="l">
              <a:lnSpc>
                <a:spcPts val="3499"/>
              </a:lnSpc>
              <a:buFont typeface="Arial"/>
              <a:buChar char="•"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Nhu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chứng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ngoại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ngữ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tiếng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),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ngày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càng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tăng</a:t>
            </a:r>
            <a:endParaRPr lang="en-US" sz="2499" dirty="0">
              <a:solidFill>
                <a:schemeClr val="bg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569571" y="4866995"/>
            <a:ext cx="11568108" cy="418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yêu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đại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tiêu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chí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tuyển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doanh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nghiệp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499" dirty="0">
              <a:solidFill>
                <a:schemeClr val="bg1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9F2A59-0588-9E8A-3627-4BE75C433C45}"/>
              </a:ext>
            </a:extLst>
          </p:cNvPr>
          <p:cNvSpPr txBox="1"/>
          <p:nvPr/>
        </p:nvSpPr>
        <p:spPr>
          <a:xfrm>
            <a:off x="3733800" y="5796766"/>
            <a:ext cx="839382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Thủ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tục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phức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tạp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Thiếu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tin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về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lịch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địa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ký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trực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gây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bất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tiện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4969F9E4-88DB-EEF2-C270-730C22EC4C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Thủ tục đăng ký thi phức tạp.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Thiếu thông tin về lịch và địa điểm thi.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Phải đăng ký trực tiếp, gây bất tiện.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89514" y="1509434"/>
            <a:ext cx="16581124" cy="11064132"/>
          </a:xfrm>
          <a:custGeom>
            <a:avLst/>
            <a:gdLst/>
            <a:ahLst/>
            <a:cxnLst/>
            <a:rect l="l" t="t" r="r" b="b"/>
            <a:pathLst>
              <a:path w="16581124" h="11064132">
                <a:moveTo>
                  <a:pt x="0" y="0"/>
                </a:moveTo>
                <a:lnTo>
                  <a:pt x="16581124" y="0"/>
                </a:lnTo>
                <a:lnTo>
                  <a:pt x="16581124" y="11064131"/>
                </a:lnTo>
                <a:lnTo>
                  <a:pt x="0" y="1106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/>
          <p:cNvSpPr/>
          <p:nvPr/>
        </p:nvSpPr>
        <p:spPr>
          <a:xfrm>
            <a:off x="0" y="182000"/>
            <a:ext cx="1696903" cy="1693401"/>
          </a:xfrm>
          <a:custGeom>
            <a:avLst/>
            <a:gdLst/>
            <a:ahLst/>
            <a:cxnLst/>
            <a:rect l="l" t="t" r="r" b="b"/>
            <a:pathLst>
              <a:path w="1696903" h="1693401">
                <a:moveTo>
                  <a:pt x="0" y="0"/>
                </a:moveTo>
                <a:lnTo>
                  <a:pt x="1696903" y="0"/>
                </a:lnTo>
                <a:lnTo>
                  <a:pt x="1696903" y="1693400"/>
                </a:lnTo>
                <a:lnTo>
                  <a:pt x="0" y="1693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381972" y="755359"/>
            <a:ext cx="9317400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ctr">
              <a:lnSpc>
                <a:spcPts val="4200"/>
              </a:lnSpc>
              <a:spcBef>
                <a:spcPct val="0"/>
              </a:spcBef>
              <a:buAutoNum type="arabicPeriod"/>
            </a:pPr>
            <a:r>
              <a:rPr lang="en-US" sz="3000" b="1" spc="1088" dirty="0" err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TỔNG</a:t>
            </a:r>
            <a:r>
              <a:rPr lang="en-US" sz="3000" b="1" spc="1088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QUAN </a:t>
            </a:r>
            <a:r>
              <a:rPr lang="en-US" sz="3000" b="1" spc="1088" dirty="0" err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VÀ</a:t>
            </a:r>
            <a:r>
              <a:rPr lang="en-US" sz="3000" b="1" spc="1088" dirty="0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CÔNG </a:t>
            </a:r>
            <a:r>
              <a:rPr lang="en-US" sz="3000" b="1" spc="1088" dirty="0" err="1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NGHỆ</a:t>
            </a:r>
            <a:endParaRPr lang="en-US" sz="3000" b="1" spc="1088" dirty="0">
              <a:solidFill>
                <a:srgbClr val="FFFFFF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569571" y="2904561"/>
            <a:ext cx="11621009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1.2 </a:t>
            </a:r>
            <a:r>
              <a:rPr lang="en-US" sz="35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Mục</a:t>
            </a:r>
            <a:r>
              <a:rPr lang="en-US" sz="3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tiêu</a:t>
            </a:r>
            <a:r>
              <a:rPr lang="en-US" sz="3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của</a:t>
            </a:r>
            <a:r>
              <a:rPr lang="en-US" sz="3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đề</a:t>
            </a:r>
            <a:r>
              <a:rPr lang="en-US" sz="3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tài</a:t>
            </a:r>
            <a:endParaRPr lang="en-US" sz="35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622472" y="3971274"/>
            <a:ext cx="13576014" cy="44464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marR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Số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hóa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quy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trình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đăng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ký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thi</a:t>
            </a:r>
            <a:endParaRPr lang="en-US" sz="2800" kern="1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Cung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cấp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thông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tin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đầy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đủ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kịp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thời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</a:p>
          <a:p>
            <a:pPr marL="342900" marR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Tổ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chức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thi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trực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tuyến</a:t>
            </a:r>
            <a:endParaRPr lang="en-US" sz="2800" kern="1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Tra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cứu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kết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quả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nhanh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chóng</a:t>
            </a:r>
            <a:endParaRPr lang="en-US" sz="2800" kern="1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Hỗ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trợ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quản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trị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hệ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thống</a:t>
            </a:r>
            <a:endParaRPr lang="en-US" sz="2800" kern="1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Tăng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tính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khả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thi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và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ứng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dụng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thực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tế</a:t>
            </a:r>
            <a:endParaRPr lang="en-US" sz="2800" kern="100" dirty="0">
              <a:solidFill>
                <a:schemeClr val="bg1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marR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Ứng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dụng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công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nghệ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ASP.NET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Core,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Boostrap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800" kern="100" dirty="0" err="1">
                <a:solidFill>
                  <a:schemeClr val="bg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Jquery</a:t>
            </a:r>
            <a:r>
              <a:rPr lang="en-US" sz="2800" kern="1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736768" y="9382739"/>
            <a:ext cx="5539989" cy="3319240"/>
          </a:xfrm>
          <a:custGeom>
            <a:avLst/>
            <a:gdLst/>
            <a:ahLst/>
            <a:cxnLst/>
            <a:rect l="l" t="t" r="r" b="b"/>
            <a:pathLst>
              <a:path w="16581124" h="11064132">
                <a:moveTo>
                  <a:pt x="0" y="0"/>
                </a:moveTo>
                <a:lnTo>
                  <a:pt x="16581124" y="0"/>
                </a:lnTo>
                <a:lnTo>
                  <a:pt x="16581124" y="11064131"/>
                </a:lnTo>
                <a:lnTo>
                  <a:pt x="0" y="1106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182000"/>
            <a:ext cx="1696903" cy="1693401"/>
          </a:xfrm>
          <a:custGeom>
            <a:avLst/>
            <a:gdLst/>
            <a:ahLst/>
            <a:cxnLst/>
            <a:rect l="l" t="t" r="r" b="b"/>
            <a:pathLst>
              <a:path w="1696903" h="1693401">
                <a:moveTo>
                  <a:pt x="0" y="0"/>
                </a:moveTo>
                <a:lnTo>
                  <a:pt x="1696903" y="0"/>
                </a:lnTo>
                <a:lnTo>
                  <a:pt x="1696903" y="1693400"/>
                </a:lnTo>
                <a:lnTo>
                  <a:pt x="0" y="1693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5381972" y="755359"/>
            <a:ext cx="9317400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ctr">
              <a:lnSpc>
                <a:spcPts val="4200"/>
              </a:lnSpc>
              <a:spcBef>
                <a:spcPct val="0"/>
              </a:spcBef>
              <a:buAutoNum type="arabicPeriod"/>
            </a:pPr>
            <a:r>
              <a:rPr lang="en-US" sz="3000" b="1" spc="6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TỔNG QUAN VÀ CÔNG NGHỆ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078363" y="1708162"/>
            <a:ext cx="11621009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1.3 Công </a:t>
            </a:r>
            <a:r>
              <a:rPr lang="en-US" sz="35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nghệ</a:t>
            </a:r>
            <a:r>
              <a:rPr lang="en-US" sz="3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sử</a:t>
            </a:r>
            <a:r>
              <a:rPr lang="en-US" sz="3500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3500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dụng</a:t>
            </a:r>
            <a:endParaRPr lang="en-US" sz="3500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050" name="Picture 2" descr="آموزش ASP.NET">
            <a:extLst>
              <a:ext uri="{FF2B5EF4-FFF2-40B4-BE49-F238E27FC236}">
                <a16:creationId xmlns:a16="http://schemas.microsoft.com/office/drawing/2014/main" id="{8A2A177F-8E97-CDCF-38FA-849D91B3F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7886" y="2839782"/>
            <a:ext cx="3688172" cy="2803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60F31F-CADA-B012-8D65-EC340AC104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20200" y="2839781"/>
            <a:ext cx="4299439" cy="2803011"/>
          </a:xfrm>
          <a:prstGeom prst="rect">
            <a:avLst/>
          </a:prstGeom>
        </p:spPr>
      </p:pic>
      <p:pic>
        <p:nvPicPr>
          <p:cNvPr id="2052" name="Picture 4" descr="Bootstrap Logo">
            <a:extLst>
              <a:ext uri="{FF2B5EF4-FFF2-40B4-BE49-F238E27FC236}">
                <a16:creationId xmlns:a16="http://schemas.microsoft.com/office/drawing/2014/main" id="{1BBC9732-6AB2-B4D4-99A4-93D1D7B56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6274734"/>
            <a:ext cx="5156610" cy="3437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505577" y="457039"/>
            <a:ext cx="6697379" cy="9372922"/>
          </a:xfrm>
          <a:custGeom>
            <a:avLst/>
            <a:gdLst/>
            <a:ahLst/>
            <a:cxnLst/>
            <a:rect l="l" t="t" r="r" b="b"/>
            <a:pathLst>
              <a:path w="6697379" h="9372922">
                <a:moveTo>
                  <a:pt x="0" y="0"/>
                </a:moveTo>
                <a:lnTo>
                  <a:pt x="6697380" y="0"/>
                </a:lnTo>
                <a:lnTo>
                  <a:pt x="6697380" y="9372922"/>
                </a:lnTo>
                <a:lnTo>
                  <a:pt x="0" y="937292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3394786" y="1710214"/>
            <a:ext cx="4918963" cy="6866572"/>
          </a:xfrm>
          <a:custGeom>
            <a:avLst/>
            <a:gdLst/>
            <a:ahLst/>
            <a:cxnLst/>
            <a:rect l="l" t="t" r="r" b="b"/>
            <a:pathLst>
              <a:path w="4918963" h="6866572">
                <a:moveTo>
                  <a:pt x="0" y="0"/>
                </a:moveTo>
                <a:lnTo>
                  <a:pt x="4918962" y="0"/>
                </a:lnTo>
                <a:lnTo>
                  <a:pt x="4918962" y="6866572"/>
                </a:lnTo>
                <a:lnTo>
                  <a:pt x="0" y="68665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731698" y="1423900"/>
            <a:ext cx="10617526" cy="5077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40"/>
              </a:lnSpc>
              <a:spcBef>
                <a:spcPct val="0"/>
              </a:spcBef>
            </a:pPr>
            <a:r>
              <a:rPr lang="en-US" sz="2886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Tác</a:t>
            </a:r>
            <a:r>
              <a:rPr lang="en-US" sz="288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86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nhân</a:t>
            </a:r>
            <a:r>
              <a:rPr lang="en-US" sz="288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(actor) </a:t>
            </a:r>
            <a:r>
              <a:rPr lang="en-US" sz="2886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và</a:t>
            </a:r>
            <a:r>
              <a:rPr lang="en-US" sz="288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86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các</a:t>
            </a:r>
            <a:r>
              <a:rPr lang="en-US" sz="288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ca </a:t>
            </a:r>
            <a:r>
              <a:rPr lang="en-US" sz="2886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sử</a:t>
            </a:r>
            <a:r>
              <a:rPr lang="en-US" sz="288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86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dụng</a:t>
            </a:r>
            <a:r>
              <a:rPr lang="en-US" sz="2886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(use cases)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97517" y="457039"/>
            <a:ext cx="10380173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spc="45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2. </a:t>
            </a:r>
            <a:r>
              <a:rPr lang="en-US" sz="3000" b="1" spc="450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PHÂN</a:t>
            </a:r>
            <a:r>
              <a:rPr lang="en-US" sz="3000" b="1" spc="45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000" b="1" spc="450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TÍCH</a:t>
            </a:r>
            <a:r>
              <a:rPr lang="en-US" sz="3000" b="1" spc="45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000" b="1" spc="450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THIẾT</a:t>
            </a:r>
            <a:r>
              <a:rPr lang="en-US" sz="3000" b="1" spc="45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000" b="1" spc="450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KẾ</a:t>
            </a:r>
            <a:r>
              <a:rPr lang="en-US" sz="3000" b="1" spc="45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000" b="1" spc="450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HỆ</a:t>
            </a:r>
            <a:r>
              <a:rPr lang="en-US" sz="3000" b="1" spc="45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3000" b="1" spc="450" dirty="0" err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THỐNG</a:t>
            </a:r>
            <a:endParaRPr lang="en-US" sz="3000" b="1" spc="450" dirty="0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99F975-9550-5561-D145-908B87C075B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10000" y="2355550"/>
            <a:ext cx="6697379" cy="74658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87524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1922322" y="1312034"/>
            <a:ext cx="3679642" cy="3672047"/>
          </a:xfrm>
          <a:custGeom>
            <a:avLst/>
            <a:gdLst/>
            <a:ahLst/>
            <a:cxnLst/>
            <a:rect l="l" t="t" r="r" b="b"/>
            <a:pathLst>
              <a:path w="3679642" h="3672047">
                <a:moveTo>
                  <a:pt x="0" y="0"/>
                </a:moveTo>
                <a:lnTo>
                  <a:pt x="3679642" y="0"/>
                </a:lnTo>
                <a:lnTo>
                  <a:pt x="3679642" y="3672047"/>
                </a:lnTo>
                <a:lnTo>
                  <a:pt x="0" y="36720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2362200" y="2056561"/>
            <a:ext cx="8935562" cy="260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00"/>
              </a:lnSpc>
            </a:pP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2.1 Vai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trò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các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actor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311109" y="3771900"/>
            <a:ext cx="9037743" cy="2122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Quản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lý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ngân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hàng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câu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hỏi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: 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Tạo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ngân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hàng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câu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hỏi</a:t>
            </a:r>
            <a:endParaRPr lang="en-US" sz="30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Tạo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kỹ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năng</a:t>
            </a:r>
            <a:endParaRPr lang="en-US" sz="30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1295400" lvl="2" indent="-431800">
              <a:lnSpc>
                <a:spcPts val="4200"/>
              </a:lnSpc>
              <a:buFont typeface="Arial"/>
              <a:buChar char="⚬"/>
            </a:pP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Phân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công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vai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trò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tạo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duyệt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câu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hỏi</a:t>
            </a:r>
            <a:endParaRPr lang="en-US" sz="30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905000" y="726530"/>
            <a:ext cx="10668000" cy="4914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2. </a:t>
            </a:r>
            <a:r>
              <a:rPr lang="en-US" sz="30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Phân</a:t>
            </a:r>
            <a:r>
              <a:rPr lang="en-US" sz="30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 </a:t>
            </a:r>
            <a:r>
              <a:rPr lang="en-US" sz="30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tích</a:t>
            </a:r>
            <a:r>
              <a:rPr lang="en-US" sz="30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 </a:t>
            </a:r>
            <a:r>
              <a:rPr lang="en-US" sz="30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thiết</a:t>
            </a:r>
            <a:r>
              <a:rPr lang="en-US" sz="30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 </a:t>
            </a:r>
            <a:r>
              <a:rPr lang="en-US" sz="30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kế</a:t>
            </a:r>
            <a:r>
              <a:rPr lang="en-US" sz="30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 </a:t>
            </a:r>
            <a:r>
              <a:rPr lang="en-US" sz="30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hệ</a:t>
            </a:r>
            <a:r>
              <a:rPr lang="en-US" sz="30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 </a:t>
            </a:r>
            <a:r>
              <a:rPr lang="en-US" sz="30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thống</a:t>
            </a:r>
            <a:endParaRPr lang="en-US" sz="3000" b="1" spc="600" dirty="0">
              <a:solidFill>
                <a:srgbClr val="FFFFFF"/>
              </a:solidFill>
              <a:latin typeface="Arial" panose="020B0604020202020204" pitchFamily="34" charset="0"/>
              <a:ea typeface="Poppins Bold"/>
              <a:cs typeface="Arial" panose="020B0604020202020204" pitchFamily="34" charset="0"/>
              <a:sym typeface="Poppins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362200" y="2902318"/>
            <a:ext cx="9037743" cy="4914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Quản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trị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viên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: Thay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đổi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vai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trò</a:t>
            </a:r>
            <a:endParaRPr lang="en-US" sz="30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10" name="TextBox 6">
            <a:extLst>
              <a:ext uri="{FF2B5EF4-FFF2-40B4-BE49-F238E27FC236}">
                <a16:creationId xmlns:a16="http://schemas.microsoft.com/office/drawing/2014/main" id="{4E074AA2-09FC-AD20-D564-D60CF042A15A}"/>
              </a:ext>
            </a:extLst>
          </p:cNvPr>
          <p:cNvSpPr txBox="1"/>
          <p:nvPr/>
        </p:nvSpPr>
        <p:spPr>
          <a:xfrm>
            <a:off x="2286252" y="6295889"/>
            <a:ext cx="9037743" cy="2107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Người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tạo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câu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hỏi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: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Thêm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câu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hỏi</a:t>
            </a:r>
            <a:endParaRPr lang="en-US" sz="30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endParaRPr lang="en-US" sz="30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647700" lvl="1" indent="-323850">
              <a:lnSpc>
                <a:spcPts val="4200"/>
              </a:lnSpc>
              <a:buFont typeface="Arial"/>
              <a:buChar char="•"/>
            </a:pP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Người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đánh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giá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câu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hỏi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: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Duyệt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câu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hỏi</a:t>
            </a:r>
            <a:endParaRPr lang="en-US" sz="30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endParaRPr lang="en-US" sz="30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F2C4D3-39F1-A001-28DC-EE3C850BF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EF66D49-5912-ECDD-2A4F-8DCFFA03800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AB6D390-FDFD-8C46-4505-D423506D3911}"/>
              </a:ext>
            </a:extLst>
          </p:cNvPr>
          <p:cNvSpPr/>
          <p:nvPr/>
        </p:nvSpPr>
        <p:spPr>
          <a:xfrm>
            <a:off x="12541770" y="886191"/>
            <a:ext cx="3679642" cy="3672047"/>
          </a:xfrm>
          <a:custGeom>
            <a:avLst/>
            <a:gdLst/>
            <a:ahLst/>
            <a:cxnLst/>
            <a:rect l="l" t="t" r="r" b="b"/>
            <a:pathLst>
              <a:path w="3679642" h="3672047">
                <a:moveTo>
                  <a:pt x="0" y="0"/>
                </a:moveTo>
                <a:lnTo>
                  <a:pt x="3679642" y="0"/>
                </a:lnTo>
                <a:lnTo>
                  <a:pt x="3679642" y="3672047"/>
                </a:lnTo>
                <a:lnTo>
                  <a:pt x="0" y="36720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3DE88DEC-B810-08A2-645D-0C9000735F85}"/>
              </a:ext>
            </a:extLst>
          </p:cNvPr>
          <p:cNvSpPr txBox="1"/>
          <p:nvPr/>
        </p:nvSpPr>
        <p:spPr>
          <a:xfrm>
            <a:off x="2362200" y="2056561"/>
            <a:ext cx="8935562" cy="260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800"/>
              </a:lnSpc>
            </a:pP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2.1 Vai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trò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các</a:t>
            </a:r>
            <a:r>
              <a:rPr lang="en-US" sz="30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actor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5B220EFA-7C5D-3478-B336-9F8FC60C832A}"/>
              </a:ext>
            </a:extLst>
          </p:cNvPr>
          <p:cNvSpPr txBox="1"/>
          <p:nvPr/>
        </p:nvSpPr>
        <p:spPr>
          <a:xfrm>
            <a:off x="2133600" y="5548505"/>
            <a:ext cx="9037743" cy="15686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Người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tạo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đề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: 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Quản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lý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cấu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trúc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đề</a:t>
            </a:r>
            <a:endParaRPr lang="en-US" sz="28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Tạo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đề</a:t>
            </a:r>
            <a:endParaRPr lang="en-US" sz="28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4C6574B7-6A5C-A547-8DEF-0CB07C14E18F}"/>
              </a:ext>
            </a:extLst>
          </p:cNvPr>
          <p:cNvSpPr txBox="1"/>
          <p:nvPr/>
        </p:nvSpPr>
        <p:spPr>
          <a:xfrm>
            <a:off x="1828800" y="726530"/>
            <a:ext cx="107442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6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2. </a:t>
            </a:r>
            <a:r>
              <a:rPr lang="en-US" sz="36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Phân</a:t>
            </a:r>
            <a:r>
              <a:rPr lang="en-US" sz="36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 </a:t>
            </a:r>
            <a:r>
              <a:rPr lang="en-US" sz="36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tích</a:t>
            </a:r>
            <a:r>
              <a:rPr lang="en-US" sz="36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 </a:t>
            </a:r>
            <a:r>
              <a:rPr lang="en-US" sz="36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thiết</a:t>
            </a:r>
            <a:r>
              <a:rPr lang="en-US" sz="36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 </a:t>
            </a:r>
            <a:r>
              <a:rPr lang="en-US" sz="36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kế</a:t>
            </a:r>
            <a:r>
              <a:rPr lang="en-US" sz="36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 </a:t>
            </a:r>
            <a:r>
              <a:rPr lang="en-US" sz="36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hệ</a:t>
            </a:r>
            <a:r>
              <a:rPr lang="en-US" sz="3600" b="1" spc="600" dirty="0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 </a:t>
            </a:r>
            <a:r>
              <a:rPr lang="en-US" sz="3600" b="1" spc="600" dirty="0" err="1">
                <a:solidFill>
                  <a:srgbClr val="FFFFFF"/>
                </a:solidFill>
                <a:latin typeface="Arial" panose="020B0604020202020204" pitchFamily="34" charset="0"/>
                <a:ea typeface="Poppins Bold"/>
                <a:cs typeface="Arial" panose="020B0604020202020204" pitchFamily="34" charset="0"/>
                <a:sym typeface="Poppins Bold"/>
              </a:rPr>
              <a:t>thống</a:t>
            </a:r>
            <a:endParaRPr lang="en-US" sz="3600" b="1" spc="600" dirty="0">
              <a:solidFill>
                <a:srgbClr val="FFFFFF"/>
              </a:solidFill>
              <a:latin typeface="Arial" panose="020B0604020202020204" pitchFamily="34" charset="0"/>
              <a:ea typeface="Poppins Bold"/>
              <a:cs typeface="Arial" panose="020B0604020202020204" pitchFamily="34" charset="0"/>
              <a:sym typeface="Poppins Bold"/>
            </a:endParaRPr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CEEF61A7-FAF2-A06F-1B2A-E4A9E17FFF0B}"/>
              </a:ext>
            </a:extLst>
          </p:cNvPr>
          <p:cNvSpPr txBox="1"/>
          <p:nvPr/>
        </p:nvSpPr>
        <p:spPr>
          <a:xfrm>
            <a:off x="2260019" y="2722215"/>
            <a:ext cx="9037743" cy="2645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Quản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lý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kỳ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thi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: 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Tạo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kỳ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thi</a:t>
            </a:r>
            <a:endParaRPr lang="en-US" sz="28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Phân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công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người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tạo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đề</a:t>
            </a:r>
            <a:endParaRPr lang="en-US" sz="28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1295400" lvl="2" indent="-431800">
              <a:lnSpc>
                <a:spcPts val="4200"/>
              </a:lnSpc>
              <a:buFont typeface="Arial"/>
              <a:buChar char="⚬"/>
            </a:pP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Quản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lý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thí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sinh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: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Tạo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phòng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thi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,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số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báo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danh</a:t>
            </a:r>
            <a:endParaRPr lang="en-US" sz="28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1295400" lvl="2" indent="-431800">
              <a:lnSpc>
                <a:spcPts val="4200"/>
              </a:lnSpc>
              <a:buFont typeface="Arial"/>
              <a:buChar char="⚬"/>
            </a:pP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Xem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điểm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thi</a:t>
            </a:r>
            <a:endParaRPr lang="en-US" sz="28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91EA5D9B-8D48-0E0B-F0BD-99300D3ED263}"/>
              </a:ext>
            </a:extLst>
          </p:cNvPr>
          <p:cNvSpPr txBox="1"/>
          <p:nvPr/>
        </p:nvSpPr>
        <p:spPr>
          <a:xfrm>
            <a:off x="2133599" y="7590445"/>
            <a:ext cx="9037743" cy="21073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Thí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sinh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:  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Xem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và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đăng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ký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thi</a:t>
            </a:r>
            <a:endParaRPr lang="en-US" sz="28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Thanh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toán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QR</a:t>
            </a:r>
          </a:p>
          <a:p>
            <a:pPr marL="1295400" lvl="2" indent="-431800" algn="l">
              <a:lnSpc>
                <a:spcPts val="4200"/>
              </a:lnSpc>
              <a:buFont typeface="Arial"/>
              <a:buChar char="⚬"/>
            </a:pP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Làm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bài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thi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,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xem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bài</a:t>
            </a:r>
            <a:r>
              <a:rPr lang="en-US" sz="2800" dirty="0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 </a:t>
            </a:r>
            <a:r>
              <a:rPr lang="en-US" sz="2800" dirty="0" err="1">
                <a:solidFill>
                  <a:srgbClr val="FFFFFF"/>
                </a:solidFill>
                <a:latin typeface="Arial" panose="020B0604020202020204" pitchFamily="34" charset="0"/>
                <a:ea typeface="Poppins"/>
                <a:cs typeface="Arial" panose="020B0604020202020204" pitchFamily="34" charset="0"/>
                <a:sym typeface="Poppins"/>
              </a:rPr>
              <a:t>thi</a:t>
            </a:r>
            <a:endParaRPr lang="en-US" sz="2800" dirty="0">
              <a:solidFill>
                <a:srgbClr val="FFFFFF"/>
              </a:solidFill>
              <a:latin typeface="Arial" panose="020B0604020202020204" pitchFamily="34" charset="0"/>
              <a:ea typeface="Poppins"/>
              <a:cs typeface="Arial" panose="020B0604020202020204" pitchFamily="34" charset="0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793399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3C388-181D-F5C5-238A-9A3CE8252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CBC7140-37AD-5C3A-2AEE-104475B7F7F3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7653CDAF-EB55-2A01-DF06-5E05F02C19C9}"/>
              </a:ext>
            </a:extLst>
          </p:cNvPr>
          <p:cNvSpPr/>
          <p:nvPr/>
        </p:nvSpPr>
        <p:spPr>
          <a:xfrm>
            <a:off x="1089514" y="182000"/>
            <a:ext cx="16581124" cy="11064132"/>
          </a:xfrm>
          <a:custGeom>
            <a:avLst/>
            <a:gdLst/>
            <a:ahLst/>
            <a:cxnLst/>
            <a:rect l="l" t="t" r="r" b="b"/>
            <a:pathLst>
              <a:path w="16581124" h="11064132">
                <a:moveTo>
                  <a:pt x="0" y="0"/>
                </a:moveTo>
                <a:lnTo>
                  <a:pt x="16581124" y="0"/>
                </a:lnTo>
                <a:lnTo>
                  <a:pt x="16581124" y="11064131"/>
                </a:lnTo>
                <a:lnTo>
                  <a:pt x="0" y="1106413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8EE3ED18-169F-0DBC-0E2C-B789632110AA}"/>
              </a:ext>
            </a:extLst>
          </p:cNvPr>
          <p:cNvSpPr/>
          <p:nvPr/>
        </p:nvSpPr>
        <p:spPr>
          <a:xfrm>
            <a:off x="0" y="182000"/>
            <a:ext cx="1696903" cy="1693401"/>
          </a:xfrm>
          <a:custGeom>
            <a:avLst/>
            <a:gdLst/>
            <a:ahLst/>
            <a:cxnLst/>
            <a:rect l="l" t="t" r="r" b="b"/>
            <a:pathLst>
              <a:path w="1696903" h="1693401">
                <a:moveTo>
                  <a:pt x="0" y="0"/>
                </a:moveTo>
                <a:lnTo>
                  <a:pt x="1696903" y="0"/>
                </a:lnTo>
                <a:lnTo>
                  <a:pt x="1696903" y="1693400"/>
                </a:lnTo>
                <a:lnTo>
                  <a:pt x="0" y="16934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2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AF7559-DEA5-4F8B-5B21-393E2A6B8F9E}"/>
              </a:ext>
            </a:extLst>
          </p:cNvPr>
          <p:cNvSpPr txBox="1"/>
          <p:nvPr/>
        </p:nvSpPr>
        <p:spPr>
          <a:xfrm>
            <a:off x="3124200" y="1218366"/>
            <a:ext cx="13792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2.2. Quan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bảng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tổ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ngân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câu</a:t>
            </a:r>
            <a:r>
              <a:rPr 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4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hỏi</a:t>
            </a:r>
            <a:endParaRPr lang="en-US" sz="4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48F2A3-3334-9739-5853-487FD5E568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1081" y="3097875"/>
            <a:ext cx="11237990" cy="409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95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446</Words>
  <Application>Microsoft Office PowerPoint</Application>
  <PresentationFormat>Custom</PresentationFormat>
  <Paragraphs>67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3" baseType="lpstr">
      <vt:lpstr>Times New Roman</vt:lpstr>
      <vt:lpstr>Montaser Arabic Semi-Bold</vt:lpstr>
      <vt:lpstr>Montaser Arabic</vt:lpstr>
      <vt:lpstr>Poppins Bold</vt:lpstr>
      <vt:lpstr>Montaser Arabic Bold</vt:lpstr>
      <vt:lpstr>Arial</vt:lpstr>
      <vt:lpstr>Calibri</vt:lpstr>
      <vt:lpstr>Poppins Medium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Bản sao của Đồ án</dc:title>
  <dc:creator>AD</dc:creator>
  <cp:lastModifiedBy>phu nguyên</cp:lastModifiedBy>
  <cp:revision>7</cp:revision>
  <dcterms:created xsi:type="dcterms:W3CDTF">2006-08-16T00:00:00Z</dcterms:created>
  <dcterms:modified xsi:type="dcterms:W3CDTF">2025-05-22T08:22:46Z</dcterms:modified>
  <dc:identifier>DAGZg7VjXsE</dc:identifier>
</cp:coreProperties>
</file>

<file path=docProps/thumbnail.jpeg>
</file>